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59" r:id="rId5"/>
    <p:sldId id="260" r:id="rId6"/>
    <p:sldId id="265" r:id="rId7"/>
    <p:sldId id="264" r:id="rId8"/>
    <p:sldId id="282" r:id="rId9"/>
    <p:sldId id="266" r:id="rId10"/>
    <p:sldId id="267" r:id="rId11"/>
    <p:sldId id="268" r:id="rId12"/>
    <p:sldId id="279" r:id="rId13"/>
    <p:sldId id="280" r:id="rId14"/>
    <p:sldId id="269" r:id="rId15"/>
    <p:sldId id="281" r:id="rId16"/>
    <p:sldId id="270" r:id="rId17"/>
    <p:sldId id="283" r:id="rId18"/>
    <p:sldId id="294" r:id="rId19"/>
    <p:sldId id="286" r:id="rId20"/>
    <p:sldId id="272" r:id="rId21"/>
    <p:sldId id="273" r:id="rId22"/>
    <p:sldId id="284" r:id="rId23"/>
    <p:sldId id="285" r:id="rId24"/>
    <p:sldId id="274" r:id="rId25"/>
    <p:sldId id="287" r:id="rId26"/>
    <p:sldId id="275" r:id="rId27"/>
    <p:sldId id="289" r:id="rId28"/>
    <p:sldId id="290" r:id="rId29"/>
    <p:sldId id="292" r:id="rId30"/>
    <p:sldId id="277" r:id="rId31"/>
    <p:sldId id="291" r:id="rId32"/>
    <p:sldId id="29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3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akd\sparklit\log\dm_industry_y10_vs_y9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'bar-chart'!$A$2:$A$29</c:f>
              <c:strCache>
                <c:ptCount val="28"/>
                <c:pt idx="0">
                  <c:v>CRM/ consumer analytics </c:v>
                </c:pt>
                <c:pt idx="1">
                  <c:v>Banking </c:v>
                </c:pt>
                <c:pt idx="2">
                  <c:v>Health care/ HR </c:v>
                </c:pt>
                <c:pt idx="3">
                  <c:v>Fraud Detection </c:v>
                </c:pt>
                <c:pt idx="4">
                  <c:v>Direct Marketing/ Fundraising </c:v>
                </c:pt>
                <c:pt idx="5">
                  <c:v>Finance </c:v>
                </c:pt>
                <c:pt idx="6">
                  <c:v>Telecom / Cable </c:v>
                </c:pt>
                <c:pt idx="7">
                  <c:v>Science </c:v>
                </c:pt>
                <c:pt idx="8">
                  <c:v>Insurance </c:v>
                </c:pt>
                <c:pt idx="9">
                  <c:v>Advertising </c:v>
                </c:pt>
                <c:pt idx="10">
                  <c:v>Education </c:v>
                </c:pt>
                <c:pt idx="11">
                  <c:v>Web usage mining </c:v>
                </c:pt>
                <c:pt idx="12">
                  <c:v>Credit Scoring </c:v>
                </c:pt>
                <c:pt idx="13">
                  <c:v>Retail </c:v>
                </c:pt>
                <c:pt idx="14">
                  <c:v>Medical/ Pharma </c:v>
                </c:pt>
                <c:pt idx="15">
                  <c:v>Manufacturing </c:v>
                </c:pt>
                <c:pt idx="16">
                  <c:v>e-Commerce </c:v>
                </c:pt>
                <c:pt idx="17">
                  <c:v>Social Networks </c:v>
                </c:pt>
                <c:pt idx="18">
                  <c:v>Search / Web content mining </c:v>
                </c:pt>
                <c:pt idx="19">
                  <c:v>Government/Military </c:v>
                </c:pt>
                <c:pt idx="20">
                  <c:v>Biotech/Genomics </c:v>
                </c:pt>
                <c:pt idx="21">
                  <c:v>Investment / Stocks </c:v>
                </c:pt>
                <c:pt idx="22">
                  <c:v>Entertainment/ Music </c:v>
                </c:pt>
                <c:pt idx="23">
                  <c:v>Security / Anti-terrorism </c:v>
                </c:pt>
                <c:pt idx="24">
                  <c:v>Travel / Hospitality </c:v>
                </c:pt>
                <c:pt idx="25">
                  <c:v>Social Policy/Survey analysis </c:v>
                </c:pt>
                <c:pt idx="26">
                  <c:v>Junk email / Anti-spam </c:v>
                </c:pt>
                <c:pt idx="27">
                  <c:v>Other</c:v>
                </c:pt>
              </c:strCache>
            </c:strRef>
          </c:cat>
          <c:val>
            <c:numRef>
              <c:f>'bar-chart'!$B$2:$B$29</c:f>
              <c:numCache>
                <c:formatCode>0.0%</c:formatCode>
                <c:ptCount val="28"/>
                <c:pt idx="0">
                  <c:v>0.267605633802817</c:v>
                </c:pt>
                <c:pt idx="1">
                  <c:v>0.192488262910799</c:v>
                </c:pt>
                <c:pt idx="2">
                  <c:v>0.131455399061033</c:v>
                </c:pt>
                <c:pt idx="3">
                  <c:v>0.126760563380282</c:v>
                </c:pt>
                <c:pt idx="4">
                  <c:v>0.112676056338028</c:v>
                </c:pt>
                <c:pt idx="5">
                  <c:v>0.112676056338028</c:v>
                </c:pt>
                <c:pt idx="6">
                  <c:v>0.107981220657277</c:v>
                </c:pt>
                <c:pt idx="7">
                  <c:v>0.103286384976526</c:v>
                </c:pt>
                <c:pt idx="8">
                  <c:v>0.103286384976526</c:v>
                </c:pt>
                <c:pt idx="9">
                  <c:v>0.0985915492957752</c:v>
                </c:pt>
                <c:pt idx="10">
                  <c:v>0.0985915492957752</c:v>
                </c:pt>
                <c:pt idx="11">
                  <c:v>0.0892018779342728</c:v>
                </c:pt>
                <c:pt idx="12">
                  <c:v>0.0798122065727702</c:v>
                </c:pt>
                <c:pt idx="13">
                  <c:v>0.0798122065727702</c:v>
                </c:pt>
                <c:pt idx="14">
                  <c:v>0.0798122065727702</c:v>
                </c:pt>
                <c:pt idx="15">
                  <c:v>0.0798122065727702</c:v>
                </c:pt>
                <c:pt idx="16">
                  <c:v>0.0704225352112677</c:v>
                </c:pt>
                <c:pt idx="17">
                  <c:v>0.0657276995305168</c:v>
                </c:pt>
                <c:pt idx="18">
                  <c:v>0.0657276995305168</c:v>
                </c:pt>
                <c:pt idx="19">
                  <c:v>0.0610328638497655</c:v>
                </c:pt>
                <c:pt idx="20">
                  <c:v>0.0563380281690141</c:v>
                </c:pt>
                <c:pt idx="21">
                  <c:v>0.0563380281690141</c:v>
                </c:pt>
                <c:pt idx="22">
                  <c:v>0.0328638497652584</c:v>
                </c:pt>
                <c:pt idx="23">
                  <c:v>0.0187793427230047</c:v>
                </c:pt>
                <c:pt idx="24">
                  <c:v>0.0140845070422536</c:v>
                </c:pt>
                <c:pt idx="25">
                  <c:v>0.00938967136150238</c:v>
                </c:pt>
                <c:pt idx="26">
                  <c:v>0.00938967136150238</c:v>
                </c:pt>
                <c:pt idx="27" formatCode="0.00%">
                  <c:v>0.117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6881640"/>
        <c:axId val="2096884584"/>
      </c:barChart>
      <c:catAx>
        <c:axId val="2096881640"/>
        <c:scaling>
          <c:orientation val="maxMin"/>
        </c:scaling>
        <c:delete val="0"/>
        <c:axPos val="l"/>
        <c:majorTickMark val="out"/>
        <c:minorTickMark val="none"/>
        <c:tickLblPos val="nextTo"/>
        <c:crossAx val="2096884584"/>
        <c:crosses val="autoZero"/>
        <c:auto val="1"/>
        <c:lblAlgn val="ctr"/>
        <c:lblOffset val="100"/>
        <c:tickLblSkip val="1"/>
        <c:noMultiLvlLbl val="0"/>
      </c:catAx>
      <c:valAx>
        <c:axId val="2096884584"/>
        <c:scaling>
          <c:orientation val="minMax"/>
        </c:scaling>
        <c:delete val="0"/>
        <c:axPos val="t"/>
        <c:majorGridlines/>
        <c:numFmt formatCode="0.0%" sourceLinked="1"/>
        <c:majorTickMark val="out"/>
        <c:minorTickMark val="none"/>
        <c:tickLblPos val="nextTo"/>
        <c:crossAx val="20968816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8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1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7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6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9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3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46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2291B-5CE9-1F4D-92C3-064D4970F71F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38229-40AA-1044-8BFF-02943070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KDD in practice and in theory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Yexi 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6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 in practice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4037824"/>
            <a:ext cx="6282211" cy="2757538"/>
            <a:chOff x="1123590" y="2955086"/>
            <a:chExt cx="6282211" cy="2757538"/>
          </a:xfrm>
        </p:grpSpPr>
        <p:pic>
          <p:nvPicPr>
            <p:cNvPr id="4" name="Picture 3" descr="Screen Shot 2014-10-02 at 3.54.4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590" y="2955086"/>
              <a:ext cx="6282211" cy="275753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3590" y="4124545"/>
              <a:ext cx="6282211" cy="15880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200" y="1417638"/>
            <a:ext cx="4182381" cy="2453427"/>
            <a:chOff x="1123589" y="1417638"/>
            <a:chExt cx="5225973" cy="3085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89" y="1417638"/>
              <a:ext cx="5225973" cy="308548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3589" y="1417638"/>
              <a:ext cx="5225973" cy="30854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238069" y="38948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77925" y="5785925"/>
            <a:ext cx="94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Amazon</a:t>
            </a:r>
            <a:endParaRPr lang="en-US" dirty="0"/>
          </a:p>
        </p:txBody>
      </p:sp>
      <p:pic>
        <p:nvPicPr>
          <p:cNvPr id="13" name="Picture 12" descr="Screen Shot 2014-10-02 at 4.19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49" y="1307782"/>
            <a:ext cx="5242984" cy="29120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39234" y="430489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Spotify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2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 in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 smtClean="0"/>
              <a:t>Problem</a:t>
            </a:r>
            <a:r>
              <a:rPr lang="en-US" sz="2200" dirty="0" smtClean="0"/>
              <a:t>: You are interested in item </a:t>
            </a:r>
            <a:r>
              <a:rPr lang="en-US" sz="2200" b="1" dirty="0" smtClean="0"/>
              <a:t>X</a:t>
            </a:r>
            <a:r>
              <a:rPr lang="en-US" sz="2200" dirty="0" smtClean="0"/>
              <a:t>, a lot of people who are interested in </a:t>
            </a:r>
            <a:r>
              <a:rPr lang="en-US" sz="2200" b="1" dirty="0" smtClean="0"/>
              <a:t>X</a:t>
            </a:r>
            <a:r>
              <a:rPr lang="en-US" sz="2200" dirty="0" smtClean="0"/>
              <a:t> also interested in </a:t>
            </a:r>
            <a:r>
              <a:rPr lang="en-US" sz="2200" b="1" dirty="0" smtClean="0"/>
              <a:t>Y</a:t>
            </a:r>
            <a:r>
              <a:rPr lang="en-US" sz="2200" dirty="0" smtClean="0"/>
              <a:t>, so we recommend you item </a:t>
            </a:r>
            <a:r>
              <a:rPr lang="en-US" sz="2200" b="1" dirty="0" smtClean="0"/>
              <a:t>Y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How to model?</a:t>
            </a:r>
          </a:p>
          <a:p>
            <a:endParaRPr lang="en-US" sz="2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83515" y="3432930"/>
            <a:ext cx="3564110" cy="2977649"/>
            <a:chOff x="3206215" y="3432930"/>
            <a:chExt cx="3564110" cy="2977649"/>
          </a:xfrm>
        </p:grpSpPr>
        <p:sp>
          <p:nvSpPr>
            <p:cNvPr id="4" name="Left Bracket 3"/>
            <p:cNvSpPr/>
            <p:nvPr/>
          </p:nvSpPr>
          <p:spPr>
            <a:xfrm>
              <a:off x="3206215" y="3432930"/>
              <a:ext cx="184027" cy="2250895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eft Bracket 4"/>
            <p:cNvSpPr/>
            <p:nvPr/>
          </p:nvSpPr>
          <p:spPr>
            <a:xfrm flipH="1">
              <a:off x="5571532" y="3432930"/>
              <a:ext cx="184027" cy="2250895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Brace 5"/>
            <p:cNvSpPr/>
            <p:nvPr/>
          </p:nvSpPr>
          <p:spPr>
            <a:xfrm>
              <a:off x="5934641" y="3432930"/>
              <a:ext cx="150881" cy="225089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85522" y="435484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users</a:t>
              </a:r>
              <a:endParaRPr lang="en-US" dirty="0"/>
            </a:p>
          </p:txBody>
        </p:sp>
        <p:sp>
          <p:nvSpPr>
            <p:cNvPr id="8" name="Right Brace 7"/>
            <p:cNvSpPr/>
            <p:nvPr/>
          </p:nvSpPr>
          <p:spPr>
            <a:xfrm rot="5400000">
              <a:off x="4405447" y="4643291"/>
              <a:ext cx="150880" cy="254934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06215" y="6041247"/>
              <a:ext cx="2879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Products/songs/movies etc.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39950" y="4354848"/>
              <a:ext cx="2343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HUGE SPARSE MATRIX</a:t>
              </a:r>
              <a:endParaRPr lang="en-US" b="1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77302" y="3893183"/>
            <a:ext cx="2040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Possible solutions:</a:t>
            </a:r>
          </a:p>
          <a:p>
            <a:r>
              <a:rPr lang="en-US" dirty="0" smtClean="0"/>
              <a:t>Matrix completion</a:t>
            </a:r>
          </a:p>
          <a:p>
            <a:r>
              <a:rPr lang="en-US" dirty="0" smtClean="0"/>
              <a:t>Matrix factorization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9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completion</a:t>
            </a:r>
            <a:endParaRPr lang="en-US" dirty="0"/>
          </a:p>
        </p:txBody>
      </p:sp>
      <p:pic>
        <p:nvPicPr>
          <p:cNvPr id="9" name="Picture 8" descr="Screen Shot 2014-10-02 at 5.4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95" y="3704780"/>
            <a:ext cx="2053205" cy="2117367"/>
          </a:xfrm>
          <a:prstGeom prst="rect">
            <a:avLst/>
          </a:prstGeom>
        </p:spPr>
      </p:pic>
      <p:pic>
        <p:nvPicPr>
          <p:cNvPr id="11" name="Picture 10" descr="Screen Shot 2014-10-02 at 5.42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9" y="2343581"/>
            <a:ext cx="8276436" cy="10988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9491" y="1961674"/>
            <a:ext cx="201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Objective function: </a:t>
            </a:r>
            <a:endParaRPr lang="en-US" b="1" dirty="0"/>
          </a:p>
        </p:txBody>
      </p:sp>
      <p:pic>
        <p:nvPicPr>
          <p:cNvPr id="13" name="Picture 12" descr="Screen Shot 2014-10-02 at 5.4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9" y="4016030"/>
            <a:ext cx="5147346" cy="14115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9189" y="3646698"/>
            <a:ext cx="316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Optimization:</a:t>
            </a:r>
            <a:r>
              <a:rPr lang="en-US" dirty="0" smtClean="0"/>
              <a:t> Gradient descent</a:t>
            </a:r>
            <a:endParaRPr lang="en-US" dirty="0"/>
          </a:p>
        </p:txBody>
      </p:sp>
      <p:pic>
        <p:nvPicPr>
          <p:cNvPr id="15" name="Picture 14" descr="Screen Shot 2014-10-02 at 5.44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95" y="5683825"/>
            <a:ext cx="698500" cy="482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" y="5683825"/>
            <a:ext cx="122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Prediction: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374709" y="5814329"/>
            <a:ext cx="2723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Θ</a:t>
            </a:r>
            <a:r>
              <a:rPr lang="en-US" i="1" dirty="0" smtClean="0"/>
              <a:t>: user preference vector</a:t>
            </a:r>
          </a:p>
          <a:p>
            <a:r>
              <a:rPr lang="en-US" i="1" dirty="0" smtClean="0"/>
              <a:t>x</a:t>
            </a:r>
            <a:r>
              <a:rPr lang="en-US" dirty="0" smtClean="0"/>
              <a:t>: movie preference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pic>
        <p:nvPicPr>
          <p:cNvPr id="4" name="Picture 3" descr="Screen Shot 2014-10-02 at 5.5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4" y="1898433"/>
            <a:ext cx="4419600" cy="1816100"/>
          </a:xfrm>
          <a:prstGeom prst="rect">
            <a:avLst/>
          </a:prstGeom>
        </p:spPr>
      </p:pic>
      <p:pic>
        <p:nvPicPr>
          <p:cNvPr id="5" name="Picture 4" descr="Screen Shot 2014-10-02 at 6.00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63" y="5719927"/>
            <a:ext cx="1733154" cy="526973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368839" y="1684661"/>
            <a:ext cx="2150050" cy="540718"/>
          </a:xfrm>
          <a:prstGeom prst="wedgeRectCallout">
            <a:avLst>
              <a:gd name="adj1" fmla="val -85488"/>
              <a:gd name="adj2" fmla="val 973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Item preference matrix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3985766" y="3986222"/>
            <a:ext cx="2539825" cy="477844"/>
          </a:xfrm>
          <a:prstGeom prst="wedgeRectCallout">
            <a:avLst>
              <a:gd name="adj1" fmla="val -70338"/>
              <a:gd name="adj2" fmla="val -1638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preference matrix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8322" y="4884802"/>
            <a:ext cx="3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a user is interested in item </a:t>
            </a:r>
            <a:r>
              <a:rPr lang="en-US" dirty="0" err="1" smtClean="0"/>
              <a:t>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297" y="5751820"/>
            <a:ext cx="651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Recommend the user with item j where                                     is small.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7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Ranking based recommendation in practice</a:t>
            </a:r>
            <a:endParaRPr lang="en-US" sz="3600" dirty="0"/>
          </a:p>
        </p:txBody>
      </p:sp>
      <p:pic>
        <p:nvPicPr>
          <p:cNvPr id="5" name="Picture 4" descr="Screen Shot 2014-10-03 at 8.2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765300"/>
            <a:ext cx="5880100" cy="332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0811" y="5367204"/>
            <a:ext cx="321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Ranking based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4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46200"/>
            <a:ext cx="5431215" cy="2935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63" y="3869470"/>
            <a:ext cx="5386237" cy="28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Ranking based recommendation in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 the probability that the user will take action </a:t>
            </a:r>
            <a:r>
              <a:rPr lang="en-US" i="1" dirty="0" smtClean="0"/>
              <a:t>p(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r>
              <a:rPr lang="en-US" i="1" dirty="0" err="1" smtClean="0"/>
              <a:t>|x</a:t>
            </a:r>
            <a:r>
              <a:rPr lang="en-US" i="1" dirty="0" smtClean="0"/>
              <a:t>)</a:t>
            </a:r>
            <a:r>
              <a:rPr lang="en-US" dirty="0" smtClean="0"/>
              <a:t>. A probabilistic 2-class classification problem.</a:t>
            </a:r>
          </a:p>
          <a:p>
            <a:endParaRPr lang="en-US" dirty="0" smtClean="0"/>
          </a:p>
          <a:p>
            <a:r>
              <a:rPr lang="en-US" dirty="0" smtClean="0"/>
              <a:t>Candidates:</a:t>
            </a:r>
            <a:r>
              <a:rPr lang="en-US" dirty="0"/>
              <a:t> </a:t>
            </a:r>
            <a:r>
              <a:rPr lang="en-US" dirty="0" smtClean="0"/>
              <a:t>Logistic regression, Neural Network, SVM, KNN, etc.</a:t>
            </a:r>
          </a:p>
        </p:txBody>
      </p:sp>
    </p:spTree>
    <p:extLst>
      <p:ext uri="{BB962C8B-B14F-4D97-AF65-F5344CB8AC3E}">
        <p14:creationId xmlns:p14="http://schemas.microsoft.com/office/powerpoint/2010/main" val="350956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688448" cy="796008"/>
          </a:xfrm>
        </p:spPr>
        <p:txBody>
          <a:bodyPr/>
          <a:lstStyle/>
          <a:p>
            <a:r>
              <a:rPr lang="en-US" dirty="0" smtClean="0"/>
              <a:t>Simple, fast, and enough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17" y="2605714"/>
            <a:ext cx="3287102" cy="798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42" y="2605714"/>
            <a:ext cx="115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Model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7352" y="3443214"/>
            <a:ext cx="2213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Cost Function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8" y="3966434"/>
            <a:ext cx="7969822" cy="6862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357" y="4727753"/>
            <a:ext cx="256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Model updating</a:t>
            </a:r>
            <a:endParaRPr lang="en-US" sz="2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43" y="5258469"/>
            <a:ext cx="7688174" cy="9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1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0"/>
            <a:ext cx="3688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3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recognition in practice</a:t>
            </a:r>
            <a:endParaRPr lang="en-US" dirty="0"/>
          </a:p>
        </p:txBody>
      </p:sp>
      <p:pic>
        <p:nvPicPr>
          <p:cNvPr id="5" name="Picture 4" descr="Screen Shot 2014-10-04 at 2.5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3" y="2041437"/>
            <a:ext cx="7882336" cy="4648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229" y="1417638"/>
            <a:ext cx="411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Find ‘panther’ from Google </a:t>
            </a:r>
            <a:r>
              <a:rPr lang="en-US" b="1" dirty="0"/>
              <a:t>I</a:t>
            </a:r>
            <a:r>
              <a:rPr lang="en-US" b="1" dirty="0" smtClean="0"/>
              <a:t>mage Search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84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Stats</a:t>
            </a:r>
          </a:p>
          <a:p>
            <a:r>
              <a:rPr lang="en-US" dirty="0" smtClean="0"/>
              <a:t>KDD: academy </a:t>
            </a:r>
            <a:r>
              <a:rPr lang="en-US" dirty="0" smtClean="0"/>
              <a:t>vs. </a:t>
            </a:r>
            <a:r>
              <a:rPr lang="en-US" dirty="0" smtClean="0"/>
              <a:t>industry</a:t>
            </a:r>
          </a:p>
          <a:p>
            <a:r>
              <a:rPr lang="en-US" dirty="0" smtClean="0"/>
              <a:t>From needs to abstraction</a:t>
            </a:r>
          </a:p>
          <a:p>
            <a:pPr lvl="1"/>
            <a:r>
              <a:rPr lang="en-US" dirty="0" smtClean="0"/>
              <a:t>Recommendation</a:t>
            </a:r>
            <a:endParaRPr lang="en-US" dirty="0" smtClean="0"/>
          </a:p>
          <a:p>
            <a:pPr lvl="1"/>
            <a:r>
              <a:rPr lang="en-US" dirty="0" smtClean="0"/>
              <a:t>Image Recognition</a:t>
            </a:r>
          </a:p>
          <a:p>
            <a:pPr lvl="1"/>
            <a:r>
              <a:rPr lang="en-US" dirty="0" smtClean="0"/>
              <a:t>Text Analysis</a:t>
            </a:r>
          </a:p>
          <a:p>
            <a:pPr lvl="1"/>
            <a:r>
              <a:rPr lang="en-US" dirty="0" smtClean="0"/>
              <a:t>Anomaly Detection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0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recognition in practice</a:t>
            </a:r>
            <a:endParaRPr lang="en-US" dirty="0"/>
          </a:p>
        </p:txBody>
      </p:sp>
      <p:pic>
        <p:nvPicPr>
          <p:cNvPr id="7" name="Picture 6" descr="Screen Shot 2014-10-03 at 10.4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625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995088" y="4373407"/>
            <a:ext cx="288051" cy="16498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5578" y="6062537"/>
            <a:ext cx="326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Facebook is now really </a:t>
            </a:r>
            <a:r>
              <a:rPr lang="en-US" dirty="0" err="1" smtClean="0"/>
              <a:t>facebook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0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recognition in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Feature extraction: </a:t>
            </a:r>
          </a:p>
          <a:p>
            <a:pPr lvl="1"/>
            <a:r>
              <a:rPr lang="en-US" altLang="zh-CN" dirty="0" smtClean="0"/>
              <a:t>sliding window, LBP (local binary pattern), SIFT (scale invariance feature transform), </a:t>
            </a:r>
          </a:p>
          <a:p>
            <a:endParaRPr lang="en-US" dirty="0" smtClean="0"/>
          </a:p>
          <a:p>
            <a:r>
              <a:rPr lang="en-US" dirty="0" smtClean="0"/>
              <a:t>Classification: </a:t>
            </a:r>
          </a:p>
          <a:p>
            <a:pPr lvl="1"/>
            <a:r>
              <a:rPr lang="en-US" dirty="0" err="1" smtClean="0"/>
              <a:t>Softmax</a:t>
            </a:r>
            <a:r>
              <a:rPr lang="en-US" dirty="0" smtClean="0"/>
              <a:t>, NN,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4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theory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602304"/>
            <a:ext cx="377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extraction with auto-encoder: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56517" y="2293214"/>
            <a:ext cx="2537955" cy="3470654"/>
            <a:chOff x="4402150" y="1735327"/>
            <a:chExt cx="2537955" cy="34706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2150" y="1735327"/>
              <a:ext cx="2537955" cy="347065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30535" y="2137721"/>
              <a:ext cx="528083" cy="17856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513223" y="2108548"/>
            <a:ext cx="252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Stack the auto-encoders: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63" y="2477880"/>
            <a:ext cx="2783929" cy="35147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74128" y="6291373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from Stanford UFLDL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406563" y="2440155"/>
            <a:ext cx="515505" cy="2041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3494473" y="5419753"/>
            <a:ext cx="1761206" cy="871620"/>
          </a:xfrm>
          <a:prstGeom prst="wedgeRectCallout">
            <a:avLst>
              <a:gd name="adj1" fmla="val 58056"/>
              <a:gd name="adj2" fmla="val -2298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Extracted features from 1</a:t>
            </a:r>
            <a:r>
              <a:rPr lang="en-US" baseline="30000" dirty="0" smtClean="0"/>
              <a:t>st</a:t>
            </a:r>
            <a:r>
              <a:rPr lang="en-US" dirty="0" smtClean="0"/>
              <a:t> auto-encoder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38" y="2705445"/>
            <a:ext cx="4515638" cy="3919574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1295059" y="1835926"/>
            <a:ext cx="1747702" cy="515568"/>
          </a:xfrm>
          <a:prstGeom prst="wedgeRectCallout">
            <a:avLst>
              <a:gd name="adj1" fmla="val 16009"/>
              <a:gd name="adj2" fmla="val 1088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features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3107147" y="2093710"/>
            <a:ext cx="1747702" cy="515568"/>
          </a:xfrm>
          <a:prstGeom prst="wedgeRectCallout">
            <a:avLst>
              <a:gd name="adj1" fmla="val -24998"/>
              <a:gd name="adj2" fmla="val 1503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feature extraction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4968009" y="2093710"/>
            <a:ext cx="1747702" cy="515568"/>
          </a:xfrm>
          <a:prstGeom prst="wedgeRectCallout">
            <a:avLst>
              <a:gd name="adj1" fmla="val -77516"/>
              <a:gd name="adj2" fmla="val 2064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feature extraction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4128" y="6291373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from Stanford UFLDL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24660" y="3420355"/>
            <a:ext cx="1269913" cy="2062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6413954" y="5218557"/>
            <a:ext cx="1370500" cy="553292"/>
          </a:xfrm>
          <a:prstGeom prst="wedgeRectCallout">
            <a:avLst>
              <a:gd name="adj1" fmla="val -116071"/>
              <a:gd name="adj2" fmla="val -2840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66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analysis in practice </a:t>
            </a:r>
            <a:endParaRPr lang="en-US" dirty="0"/>
          </a:p>
        </p:txBody>
      </p:sp>
      <p:pic>
        <p:nvPicPr>
          <p:cNvPr id="6" name="Picture 5" descr="Screen Shot 2014-10-04 at 3.11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69"/>
            <a:ext cx="9144000" cy="44181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77059" y="1873650"/>
            <a:ext cx="2366941" cy="413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4186945" y="5620951"/>
            <a:ext cx="2187769" cy="829939"/>
          </a:xfrm>
          <a:prstGeom prst="wedgeRectCallout">
            <a:avLst>
              <a:gd name="adj1" fmla="val 68709"/>
              <a:gd name="adj2" fmla="val -1162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Ads related to the content of this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88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analysis in practice</a:t>
            </a:r>
            <a:endParaRPr lang="en-US" dirty="0"/>
          </a:p>
        </p:txBody>
      </p:sp>
      <p:pic>
        <p:nvPicPr>
          <p:cNvPr id="4" name="Picture 3" descr="Screen Shot 2014-10-04 at 3.1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9315"/>
            <a:ext cx="2898459" cy="5440362"/>
          </a:xfrm>
          <a:prstGeom prst="rect">
            <a:avLst/>
          </a:prstGeom>
        </p:spPr>
      </p:pic>
      <p:pic>
        <p:nvPicPr>
          <p:cNvPr id="5" name="Picture 4" descr="Screen Shot 2014-10-04 at 3.16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36" y="1734518"/>
            <a:ext cx="2019300" cy="44577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80481" y="2867062"/>
            <a:ext cx="3998339" cy="12826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80481" y="3659277"/>
            <a:ext cx="3998339" cy="238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9738" y="22886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 events of the day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437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analysis in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classification: </a:t>
            </a:r>
          </a:p>
          <a:p>
            <a:pPr lvl="1"/>
            <a:r>
              <a:rPr lang="en-US" dirty="0" smtClean="0"/>
              <a:t>Given a set of unlabeled articles and a trained model, find out the labels of these articles.</a:t>
            </a:r>
          </a:p>
          <a:p>
            <a:r>
              <a:rPr lang="en-US" dirty="0" smtClean="0"/>
              <a:t>Topic modeling:</a:t>
            </a:r>
          </a:p>
          <a:p>
            <a:pPr lvl="1"/>
            <a:r>
              <a:rPr lang="en-US" dirty="0" smtClean="0"/>
              <a:t>Give a set of unlabeled articles, find out a set of distinct topics and figure out the related topics of each article.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5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Feature extraction: Bag of word</a:t>
            </a:r>
          </a:p>
          <a:p>
            <a:pPr lvl="1"/>
            <a:r>
              <a:rPr lang="en-US" sz="2400" dirty="0" smtClean="0"/>
              <a:t>unigram, 2-gram, 3-gram</a:t>
            </a:r>
          </a:p>
          <a:p>
            <a:r>
              <a:rPr lang="en-US" sz="2800" dirty="0" smtClean="0"/>
              <a:t>Naïve </a:t>
            </a:r>
            <a:r>
              <a:rPr lang="en-US" sz="2800" dirty="0"/>
              <a:t>B</a:t>
            </a:r>
            <a:r>
              <a:rPr lang="en-US" sz="2800" dirty="0" smtClean="0"/>
              <a:t>ayes: (Assume features are conditional independent)</a:t>
            </a:r>
          </a:p>
          <a:p>
            <a:pPr lvl="1"/>
            <a:r>
              <a:rPr lang="en-US" sz="2400" dirty="0" smtClean="0"/>
              <a:t>Given a set of features </a:t>
            </a:r>
            <a:r>
              <a:rPr lang="en-US" sz="2400" i="1" dirty="0" smtClean="0"/>
              <a:t>x</a:t>
            </a:r>
            <a:r>
              <a:rPr lang="en-US" sz="2400" dirty="0" smtClean="0"/>
              <a:t>, estimate the probability that the article belongs to each label.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48" y="5875775"/>
            <a:ext cx="2545879" cy="676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19" y="5989952"/>
            <a:ext cx="1846909" cy="280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3" y="4456692"/>
            <a:ext cx="8083447" cy="8325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2585" y="5414110"/>
            <a:ext cx="3110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Probability estimation: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36728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04 at 4.2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6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US" dirty="0"/>
          </a:p>
        </p:txBody>
      </p:sp>
      <p:pic>
        <p:nvPicPr>
          <p:cNvPr id="7" name="Picture 6" descr="Screen Shot 2014-10-04 at 4.26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35" y="6269467"/>
            <a:ext cx="4127500" cy="20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4033" y="6154196"/>
            <a:ext cx="1906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Copy from </a:t>
            </a:r>
            <a:r>
              <a:rPr lang="en-US" sz="1600" dirty="0" err="1" smtClean="0"/>
              <a:t>Umass</a:t>
            </a:r>
            <a:r>
              <a:rPr lang="en-US" sz="1600" dirty="0" smtClean="0"/>
              <a:t> CS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806869" y="5593141"/>
            <a:ext cx="687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article is considered as a mixture of topics, each word is generated according to a topic.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8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detection in practice</a:t>
            </a:r>
            <a:endParaRPr lang="en-US" dirty="0"/>
          </a:p>
        </p:txBody>
      </p:sp>
      <p:pic>
        <p:nvPicPr>
          <p:cNvPr id="5" name="Picture 4" descr="Screen Shot 2014-10-04 at 8.0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2" y="2071556"/>
            <a:ext cx="8149713" cy="4167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9158" y="1702224"/>
            <a:ext cx="374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Airbnb</a:t>
            </a:r>
            <a:r>
              <a:rPr lang="en-US" dirty="0" smtClean="0"/>
              <a:t> reservation anomaly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5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Statistics: 1800 - </a:t>
            </a:r>
          </a:p>
          <a:p>
            <a:r>
              <a:rPr lang="en-US" dirty="0" smtClean="0"/>
              <a:t>Data dredging, data “fishing” : 1960s</a:t>
            </a:r>
          </a:p>
          <a:p>
            <a:r>
              <a:rPr lang="en-US" dirty="0" smtClean="0"/>
              <a:t>Data Mining: 1980 –</a:t>
            </a:r>
          </a:p>
          <a:p>
            <a:r>
              <a:rPr lang="en-US" sz="2600" dirty="0" smtClean="0"/>
              <a:t>Database Mining ~ 1985 (was HNC trademark, not used)</a:t>
            </a:r>
          </a:p>
          <a:p>
            <a:r>
              <a:rPr lang="en-US" dirty="0" smtClean="0"/>
              <a:t>Knowledge Discovery in Data: 1989 –</a:t>
            </a:r>
          </a:p>
          <a:p>
            <a:pPr lvl="1"/>
            <a:r>
              <a:rPr lang="en-US" dirty="0" smtClean="0"/>
              <a:t>KDD workshop in 1989</a:t>
            </a:r>
          </a:p>
          <a:p>
            <a:r>
              <a:rPr lang="en-US" dirty="0" smtClean="0"/>
              <a:t>Analytics : 2006 – </a:t>
            </a:r>
          </a:p>
          <a:p>
            <a:pPr lvl="1"/>
            <a:r>
              <a:rPr lang="en-US" dirty="0" smtClean="0"/>
              <a:t>Google Analytics, “Competing on Analytics” book</a:t>
            </a:r>
          </a:p>
          <a:p>
            <a:r>
              <a:rPr lang="en-US" dirty="0" smtClean="0"/>
              <a:t>Data Science: 2010 –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8F07-97E3-445F-B0ED-EF2B6F7E6C7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 From </a:t>
            </a:r>
            <a:r>
              <a:rPr lang="en-US" dirty="0" err="1" smtClean="0"/>
              <a:t>KDnuggets</a:t>
            </a:r>
            <a:r>
              <a:rPr lang="en-US" dirty="0" smtClean="0"/>
              <a:t>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6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detection in practice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66" y="2409302"/>
            <a:ext cx="6549979" cy="37336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6065" y="1754600"/>
            <a:ext cx="266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anomaly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3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detection in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Classification based: normal or abnormal?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Clustering based: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Time series anomaly:</a:t>
            </a:r>
          </a:p>
          <a:p>
            <a:endParaRPr lang="en-US" sz="2400" dirty="0" smtClean="0"/>
          </a:p>
        </p:txBody>
      </p:sp>
      <p:pic>
        <p:nvPicPr>
          <p:cNvPr id="4" name="Picture 3" descr="Screen Shot 2014-10-04 at 7.5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59" y="2405704"/>
            <a:ext cx="4944258" cy="18246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6" y="4846638"/>
            <a:ext cx="3224003" cy="162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92" y="5076596"/>
            <a:ext cx="4949208" cy="1049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ular Callout 7"/>
          <p:cNvSpPr/>
          <p:nvPr/>
        </p:nvSpPr>
        <p:spPr>
          <a:xfrm>
            <a:off x="1531911" y="4846638"/>
            <a:ext cx="1702122" cy="521916"/>
          </a:xfrm>
          <a:prstGeom prst="wedgeRectCallout">
            <a:avLst>
              <a:gd name="adj1" fmla="val 13013"/>
              <a:gd name="adj2" fmla="val 1001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Contextual anomaly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6075269" y="4674570"/>
            <a:ext cx="1558097" cy="402026"/>
          </a:xfrm>
          <a:prstGeom prst="wedgeRectCallout">
            <a:avLst>
              <a:gd name="adj1" fmla="val -12430"/>
              <a:gd name="adj2" fmla="val 1243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Collective anomaly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56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Academic &amp; industry has different focus on KDD.</a:t>
            </a:r>
          </a:p>
          <a:p>
            <a:pPr lvl="1"/>
            <a:r>
              <a:rPr lang="en-US" dirty="0" smtClean="0"/>
              <a:t>Academic cares about </a:t>
            </a:r>
            <a:r>
              <a:rPr lang="en-US" b="1" i="1" dirty="0" smtClean="0"/>
              <a:t>beauty</a:t>
            </a:r>
            <a:r>
              <a:rPr lang="en-US" dirty="0" smtClean="0"/>
              <a:t> while industry cares about </a:t>
            </a:r>
            <a:r>
              <a:rPr lang="en-US" b="1" i="1" dirty="0" smtClean="0"/>
              <a:t>practical</a:t>
            </a:r>
          </a:p>
          <a:p>
            <a:pPr lvl="1"/>
            <a:r>
              <a:rPr lang="en-US" dirty="0" smtClean="0"/>
              <a:t>Academic more cares about the </a:t>
            </a:r>
            <a:r>
              <a:rPr lang="en-US" b="1" i="1" dirty="0" smtClean="0"/>
              <a:t>quality</a:t>
            </a:r>
            <a:r>
              <a:rPr lang="en-US" b="1" dirty="0" smtClean="0"/>
              <a:t> </a:t>
            </a:r>
            <a:r>
              <a:rPr lang="en-US" dirty="0" smtClean="0"/>
              <a:t>while industry more cares about the </a:t>
            </a:r>
            <a:r>
              <a:rPr lang="en-US" b="1" i="1" dirty="0" smtClean="0"/>
              <a:t>quantity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3141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Chart 78"/>
          <p:cNvGraphicFramePr/>
          <p:nvPr>
            <p:extLst>
              <p:ext uri="{D42A27DB-BD31-4B8C-83A1-F6EECF244321}">
                <p14:modId xmlns:p14="http://schemas.microsoft.com/office/powerpoint/2010/main" val="487660060"/>
              </p:ext>
            </p:extLst>
          </p:nvPr>
        </p:nvGraphicFramePr>
        <p:xfrm>
          <a:off x="685799" y="914400"/>
          <a:ext cx="8140723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" y="2286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Where did you apply analytics/data mining?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8F07-97E3-445F-B0ED-EF2B6F7E6C7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KDnuggets</a:t>
            </a:r>
            <a:r>
              <a:rPr lang="en-US" dirty="0" smtClean="0"/>
              <a:t> 2011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6172200"/>
            <a:ext cx="801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www.KDnuggets.com/polls/2010/analytics-data-mining-industries-applications.html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16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Analyzed/Mined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399"/>
            <a:ext cx="6324600" cy="444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8F07-97E3-445F-B0ED-EF2B6F7E6C7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KDnuggets</a:t>
            </a:r>
            <a:r>
              <a:rPr lang="en-US" dirty="0" smtClean="0"/>
              <a:t> 2011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6172200"/>
            <a:ext cx="641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www.KDnuggets.com/polls/2011/data-types-analyzed-mined.html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2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Which companies </a:t>
            </a:r>
            <a:r>
              <a:rPr lang="en-US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Social Media</a:t>
            </a:r>
          </a:p>
          <a:p>
            <a:r>
              <a:rPr lang="en-US" dirty="0" smtClean="0"/>
              <a:t>Web Search</a:t>
            </a:r>
          </a:p>
          <a:p>
            <a:r>
              <a:rPr lang="en-US" dirty="0" smtClean="0"/>
              <a:t>E-commerce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Traveling</a:t>
            </a:r>
          </a:p>
          <a:p>
            <a:r>
              <a:rPr lang="en-US" dirty="0" smtClean="0"/>
              <a:t>Intelligent Devices</a:t>
            </a:r>
          </a:p>
          <a:p>
            <a:r>
              <a:rPr lang="en-US" dirty="0" smtClean="0"/>
              <a:t>Finance</a:t>
            </a:r>
          </a:p>
          <a:p>
            <a:r>
              <a:rPr lang="en-US" dirty="0" smtClean="0"/>
              <a:t>Sharing Economics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642" y="2212675"/>
            <a:ext cx="1492468" cy="497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473" y="2166613"/>
            <a:ext cx="1347095" cy="6008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43" y="2187031"/>
            <a:ext cx="1281951" cy="437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054" y="2805142"/>
            <a:ext cx="1763419" cy="346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535" y="2767417"/>
            <a:ext cx="1490354" cy="373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404" y="2672858"/>
            <a:ext cx="1051469" cy="4694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8726" y="3661982"/>
            <a:ext cx="763475" cy="763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8137" y="3268014"/>
            <a:ext cx="744665" cy="507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4560" y="4450607"/>
            <a:ext cx="1463825" cy="3523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8226" y="4932040"/>
            <a:ext cx="1237748" cy="4022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673" y="4915208"/>
            <a:ext cx="2387600" cy="419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3567" y="4768565"/>
            <a:ext cx="1692523" cy="7052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0385" y="5334308"/>
            <a:ext cx="1174174" cy="11741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1935" y="5447393"/>
            <a:ext cx="1823265" cy="6787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65974" y="3849003"/>
            <a:ext cx="1189665" cy="5018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0862" y="1458592"/>
            <a:ext cx="2323908" cy="708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5166" y="3140632"/>
            <a:ext cx="763077" cy="7630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4770" y="1326353"/>
            <a:ext cx="1744946" cy="8863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35529" y="1600200"/>
            <a:ext cx="1769410" cy="426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82259" y="3254749"/>
            <a:ext cx="2767430" cy="5867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94918" y="3866815"/>
            <a:ext cx="2204667" cy="5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2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versus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academic community cares about?</a:t>
            </a:r>
          </a:p>
          <a:p>
            <a:pPr lvl="1"/>
            <a:r>
              <a:rPr lang="en-US" dirty="0" smtClean="0"/>
              <a:t>Precision/Accuracy</a:t>
            </a:r>
          </a:p>
          <a:p>
            <a:pPr lvl="1"/>
            <a:r>
              <a:rPr lang="en-US" dirty="0" smtClean="0"/>
              <a:t>Theoretic Complexity &amp; Bound</a:t>
            </a:r>
          </a:p>
          <a:p>
            <a:pPr lvl="1"/>
            <a:r>
              <a:rPr lang="en-US" dirty="0" smtClean="0"/>
              <a:t>Problem Reduction</a:t>
            </a:r>
          </a:p>
          <a:p>
            <a:r>
              <a:rPr lang="en-US" dirty="0" smtClean="0"/>
              <a:t>What industry community cares about?</a:t>
            </a:r>
          </a:p>
          <a:p>
            <a:pPr lvl="1"/>
            <a:r>
              <a:rPr lang="en-US" dirty="0" smtClean="0"/>
              <a:t>Scalability: The scale a problem it can handle</a:t>
            </a:r>
          </a:p>
          <a:p>
            <a:pPr lvl="1"/>
            <a:r>
              <a:rPr lang="en-US" dirty="0" smtClean="0"/>
              <a:t>Speed: The actual time complexity</a:t>
            </a:r>
          </a:p>
          <a:p>
            <a:pPr lvl="1"/>
            <a:r>
              <a:rPr lang="en-US" dirty="0" smtClean="0"/>
              <a:t>The cost: The cost of the solution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5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versus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People from academic continuously working on </a:t>
            </a:r>
            <a:r>
              <a:rPr lang="en-US" sz="2800" b="1" i="1" dirty="0" smtClean="0"/>
              <a:t>model improvement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Higher precision</a:t>
            </a:r>
          </a:p>
          <a:p>
            <a:pPr lvl="1"/>
            <a:r>
              <a:rPr lang="en-US" sz="2400" dirty="0" smtClean="0"/>
              <a:t>Better performance</a:t>
            </a:r>
          </a:p>
          <a:p>
            <a:pPr lvl="1"/>
            <a:r>
              <a:rPr lang="en-US" sz="2400" dirty="0" smtClean="0"/>
              <a:t>More intuitive</a:t>
            </a:r>
          </a:p>
          <a:p>
            <a:r>
              <a:rPr lang="en-US" sz="2800" dirty="0" smtClean="0"/>
              <a:t>People from industry continuously working on </a:t>
            </a:r>
            <a:r>
              <a:rPr lang="en-US" sz="2800" b="1" i="1" dirty="0" smtClean="0"/>
              <a:t>feature engineering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Resolve dirty features</a:t>
            </a:r>
          </a:p>
          <a:p>
            <a:pPr lvl="1"/>
            <a:r>
              <a:rPr lang="en-US" sz="2400" dirty="0" smtClean="0"/>
              <a:t>Resolve complex feature correlation</a:t>
            </a:r>
          </a:p>
          <a:p>
            <a:pPr lvl="1"/>
            <a:r>
              <a:rPr lang="en-US" sz="2400" dirty="0" smtClean="0"/>
              <a:t>Allow simple model to work better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47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needs to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Collaborative filtering based</a:t>
            </a:r>
          </a:p>
          <a:p>
            <a:pPr lvl="1"/>
            <a:r>
              <a:rPr lang="en-US" dirty="0" smtClean="0"/>
              <a:t>Ranking based recommendation</a:t>
            </a:r>
          </a:p>
          <a:p>
            <a:r>
              <a:rPr lang="en-US" dirty="0" smtClean="0"/>
              <a:t>Image recognition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Deep learning</a:t>
            </a:r>
          </a:p>
          <a:p>
            <a:r>
              <a:rPr lang="en-US" dirty="0" smtClean="0"/>
              <a:t>Text analysis</a:t>
            </a:r>
          </a:p>
          <a:p>
            <a:pPr lvl="1"/>
            <a:r>
              <a:rPr lang="en-US" dirty="0" smtClean="0"/>
              <a:t>Text classification</a:t>
            </a:r>
          </a:p>
          <a:p>
            <a:pPr lvl="1"/>
            <a:r>
              <a:rPr lang="en-US" dirty="0" smtClean="0"/>
              <a:t>Topic modeling</a:t>
            </a:r>
          </a:p>
          <a:p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System anomaly detection</a:t>
            </a:r>
          </a:p>
          <a:p>
            <a:pPr lvl="1"/>
            <a:r>
              <a:rPr lang="en-US" dirty="0" smtClean="0"/>
              <a:t>Malicious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95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768</Words>
  <Application>Microsoft Macintosh PowerPoint</Application>
  <PresentationFormat>On-screen Show (4:3)</PresentationFormat>
  <Paragraphs>166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KDD in practice and in theory</vt:lpstr>
      <vt:lpstr>Outline</vt:lpstr>
      <vt:lpstr>History</vt:lpstr>
      <vt:lpstr>PowerPoint Presentation</vt:lpstr>
      <vt:lpstr>Data Types Analyzed/Mined</vt:lpstr>
      <vt:lpstr>Which companies need KDD?</vt:lpstr>
      <vt:lpstr>Academic versus Industry</vt:lpstr>
      <vt:lpstr>Model versus Feature</vt:lpstr>
      <vt:lpstr>From needs to abstraction</vt:lpstr>
      <vt:lpstr>Collaborative filtering in practice</vt:lpstr>
      <vt:lpstr>Collaborative filtering in theory</vt:lpstr>
      <vt:lpstr>Matrix completion</vt:lpstr>
      <vt:lpstr>Matrix factorization</vt:lpstr>
      <vt:lpstr>Ranking based recommendation in practice</vt:lpstr>
      <vt:lpstr>An example</vt:lpstr>
      <vt:lpstr>Ranking based recommendation in theory</vt:lpstr>
      <vt:lpstr>Logistic regression</vt:lpstr>
      <vt:lpstr>PowerPoint Presentation</vt:lpstr>
      <vt:lpstr>Image recognition in practice</vt:lpstr>
      <vt:lpstr>Image recognition in practice</vt:lpstr>
      <vt:lpstr>Image recognition in theory</vt:lpstr>
      <vt:lpstr>Advanced theory</vt:lpstr>
      <vt:lpstr>Deep learning</vt:lpstr>
      <vt:lpstr>Text analysis in practice </vt:lpstr>
      <vt:lpstr>Text analysis in practice</vt:lpstr>
      <vt:lpstr>Text analysis in theory</vt:lpstr>
      <vt:lpstr>Text classification</vt:lpstr>
      <vt:lpstr>Topic modeling</vt:lpstr>
      <vt:lpstr>Anomaly detection in practice</vt:lpstr>
      <vt:lpstr>Anomaly detection in practice</vt:lpstr>
      <vt:lpstr>Anomaly detection in theory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practice in industry</dc:title>
  <dc:creator>Yexi Jiang</dc:creator>
  <cp:lastModifiedBy>Yexi Jiang</cp:lastModifiedBy>
  <cp:revision>83</cp:revision>
  <dcterms:created xsi:type="dcterms:W3CDTF">2014-10-02T16:25:32Z</dcterms:created>
  <dcterms:modified xsi:type="dcterms:W3CDTF">2014-10-05T23:51:00Z</dcterms:modified>
</cp:coreProperties>
</file>